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59" r:id="rId16"/>
  </p:sldIdLst>
  <p:sldSz cx="12192000" cy="6858000"/>
  <p:notesSz cx="7023100" cy="9309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6E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-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3351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8111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8049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1413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9933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7165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0497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6856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7482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2717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293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67DAC-B579-4E43-97B3-9C6B33027B40}" type="datetimeFigureOut">
              <a:rPr lang="nl-NL" smtClean="0"/>
              <a:t>8-4-2022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937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265" y="3676882"/>
            <a:ext cx="4799040" cy="291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850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Secularisatie – toch behoefte aan zingeving</a:t>
            </a:r>
            <a:endParaRPr lang="nl-NL" sz="3600" dirty="0">
              <a:solidFill>
                <a:srgbClr val="EB6E11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A289532-8611-4C55-84C4-3A87CDB5E46D}"/>
              </a:ext>
            </a:extLst>
          </p:cNvPr>
          <p:cNvSpPr txBox="1"/>
          <p:nvPr/>
        </p:nvSpPr>
        <p:spPr>
          <a:xfrm>
            <a:off x="167853" y="1976170"/>
            <a:ext cx="11644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3600" dirty="0">
              <a:solidFill>
                <a:srgbClr val="EB6E11"/>
              </a:solidFill>
            </a:endParaRPr>
          </a:p>
          <a:p>
            <a:pPr marL="571500" indent="-571500" algn="ctr">
              <a:buFontTx/>
              <a:buChar char="-"/>
            </a:pPr>
            <a:endParaRPr lang="nl-NL" sz="3600" dirty="0">
              <a:solidFill>
                <a:srgbClr val="EB6E11"/>
              </a:solidFill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3AC4F18-33DB-4F9E-9DDC-68D72FF3E0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137" y="293615"/>
            <a:ext cx="8120542" cy="553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116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rapport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A289532-8611-4C55-84C4-3A87CDB5E46D}"/>
              </a:ext>
            </a:extLst>
          </p:cNvPr>
          <p:cNvSpPr txBox="1"/>
          <p:nvPr/>
        </p:nvSpPr>
        <p:spPr>
          <a:xfrm>
            <a:off x="193020" y="1906736"/>
            <a:ext cx="116445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3600" dirty="0">
              <a:solidFill>
                <a:srgbClr val="EB6E11"/>
              </a:solidFill>
            </a:endParaRPr>
          </a:p>
          <a:p>
            <a:pPr algn="ctr"/>
            <a:r>
              <a:rPr lang="nl-NL" sz="3600" b="1" dirty="0">
                <a:solidFill>
                  <a:srgbClr val="EB6E11"/>
                </a:solidFill>
              </a:rPr>
              <a:t>Secularisatie</a:t>
            </a: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Nieuwe rituelen initiëren</a:t>
            </a: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Behoefte aan zingeving, houvast</a:t>
            </a: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Met respect voor religieuze tradities</a:t>
            </a:r>
          </a:p>
        </p:txBody>
      </p:sp>
    </p:spTree>
    <p:extLst>
      <p:ext uri="{BB962C8B-B14F-4D97-AF65-F5344CB8AC3E}">
        <p14:creationId xmlns:p14="http://schemas.microsoft.com/office/powerpoint/2010/main" val="1886849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Diversiteit – kijk eens over je eigen heg</a:t>
            </a:r>
            <a:endParaRPr lang="nl-NL" sz="3600" dirty="0">
              <a:solidFill>
                <a:srgbClr val="EB6E11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A289532-8611-4C55-84C4-3A87CDB5E46D}"/>
              </a:ext>
            </a:extLst>
          </p:cNvPr>
          <p:cNvSpPr txBox="1"/>
          <p:nvPr/>
        </p:nvSpPr>
        <p:spPr>
          <a:xfrm>
            <a:off x="167853" y="1976170"/>
            <a:ext cx="11644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3600" dirty="0">
              <a:solidFill>
                <a:srgbClr val="EB6E11"/>
              </a:solidFill>
            </a:endParaRPr>
          </a:p>
          <a:p>
            <a:pPr marL="571500" indent="-571500" algn="ctr">
              <a:buFontTx/>
              <a:buChar char="-"/>
            </a:pPr>
            <a:endParaRPr lang="nl-NL" sz="3600" dirty="0">
              <a:solidFill>
                <a:srgbClr val="EB6E11"/>
              </a:solidFill>
            </a:endParaRPr>
          </a:p>
        </p:txBody>
      </p:sp>
      <p:pic>
        <p:nvPicPr>
          <p:cNvPr id="10" name="Afbeelding 9" descr="Afbeelding met tekst, speelgoed, pop, vectorafbeeldingen&#10;&#10;Automatisch gegenereerde beschrijving">
            <a:extLst>
              <a:ext uri="{FF2B5EF4-FFF2-40B4-BE49-F238E27FC236}">
                <a16:creationId xmlns:a16="http://schemas.microsoft.com/office/drawing/2014/main" id="{1D3098DA-776D-4B8B-A99D-0E6CACB454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97" y="242443"/>
            <a:ext cx="11326806" cy="583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8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rapport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A289532-8611-4C55-84C4-3A87CDB5E46D}"/>
              </a:ext>
            </a:extLst>
          </p:cNvPr>
          <p:cNvSpPr txBox="1"/>
          <p:nvPr/>
        </p:nvSpPr>
        <p:spPr>
          <a:xfrm>
            <a:off x="193020" y="1906736"/>
            <a:ext cx="116445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rgbClr val="EB6E11"/>
                </a:solidFill>
              </a:rPr>
              <a:t>Diversiteit</a:t>
            </a: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Generaties</a:t>
            </a: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Gemeenschappen</a:t>
            </a: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Sociaal economisch</a:t>
            </a: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Geografisch</a:t>
            </a: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Religies en denkstromingen</a:t>
            </a:r>
          </a:p>
        </p:txBody>
      </p:sp>
    </p:spTree>
    <p:extLst>
      <p:ext uri="{BB962C8B-B14F-4D97-AF65-F5344CB8AC3E}">
        <p14:creationId xmlns:p14="http://schemas.microsoft.com/office/powerpoint/2010/main" val="3689666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rapport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A289532-8611-4C55-84C4-3A87CDB5E46D}"/>
              </a:ext>
            </a:extLst>
          </p:cNvPr>
          <p:cNvSpPr txBox="1"/>
          <p:nvPr/>
        </p:nvSpPr>
        <p:spPr>
          <a:xfrm>
            <a:off x="193020" y="1906736"/>
            <a:ext cx="1164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>
                <a:solidFill>
                  <a:srgbClr val="EB6E11"/>
                </a:solidFill>
              </a:rPr>
              <a:t>Heeft </a:t>
            </a:r>
            <a:r>
              <a:rPr lang="nl-NL" sz="3600">
                <a:solidFill>
                  <a:srgbClr val="EB6E11"/>
                </a:solidFill>
              </a:rPr>
              <a:t>u vragen?</a:t>
            </a:r>
            <a:endParaRPr lang="nl-NL" sz="3600" dirty="0">
              <a:solidFill>
                <a:srgbClr val="EB6E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3025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265" y="3676882"/>
            <a:ext cx="4799040" cy="291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349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0B0E04FF-682E-4D5C-8F5F-7C47D7A42F96}"/>
              </a:ext>
            </a:extLst>
          </p:cNvPr>
          <p:cNvSpPr txBox="1"/>
          <p:nvPr/>
        </p:nvSpPr>
        <p:spPr>
          <a:xfrm>
            <a:off x="273703" y="421341"/>
            <a:ext cx="116445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>
                <a:solidFill>
                  <a:srgbClr val="EB6E11"/>
                </a:solidFill>
              </a:rPr>
              <a:t>Sub-werkgroep – Omgaan met maatschappelijke ontwikkelingen - </a:t>
            </a:r>
          </a:p>
          <a:p>
            <a:pPr algn="ctr"/>
            <a:endParaRPr lang="nl-NL" sz="3600" dirty="0">
              <a:solidFill>
                <a:srgbClr val="EB6E11"/>
              </a:solidFill>
            </a:endParaRPr>
          </a:p>
          <a:p>
            <a:pPr algn="ctr"/>
            <a:r>
              <a:rPr lang="nl-NL" sz="3600" dirty="0">
                <a:solidFill>
                  <a:srgbClr val="EB6E11"/>
                </a:solidFill>
              </a:rPr>
              <a:t>Anita van Loon, Anton Steller en Nicoline Zemering,</a:t>
            </a:r>
          </a:p>
          <a:p>
            <a:pPr algn="ctr"/>
            <a:endParaRPr lang="nl-NL" sz="3600" dirty="0">
              <a:solidFill>
                <a:srgbClr val="EB6E11"/>
              </a:solidFill>
            </a:endParaRPr>
          </a:p>
          <a:p>
            <a:pPr algn="ctr"/>
            <a:r>
              <a:rPr lang="nl-NL" sz="3600" dirty="0">
                <a:solidFill>
                  <a:srgbClr val="EB6E11"/>
                </a:solidFill>
              </a:rPr>
              <a:t>‘Je hebt geen regie’</a:t>
            </a:r>
          </a:p>
          <a:p>
            <a:pPr algn="ctr"/>
            <a:r>
              <a:rPr lang="nl-NL" sz="3600" dirty="0">
                <a:solidFill>
                  <a:srgbClr val="EB6E11"/>
                </a:solidFill>
              </a:rPr>
              <a:t>Maatschappelijke ontwikkelingen kun je nauwelijks beïnvloeden, je kunt er wel op inspelen/gebruik van maken</a:t>
            </a:r>
          </a:p>
        </p:txBody>
      </p:sp>
    </p:spTree>
    <p:extLst>
      <p:ext uri="{BB962C8B-B14F-4D97-AF65-F5344CB8AC3E}">
        <p14:creationId xmlns:p14="http://schemas.microsoft.com/office/powerpoint/2010/main" val="4040003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A289532-8611-4C55-84C4-3A87CDB5E46D}"/>
              </a:ext>
            </a:extLst>
          </p:cNvPr>
          <p:cNvSpPr txBox="1"/>
          <p:nvPr/>
        </p:nvSpPr>
        <p:spPr>
          <a:xfrm>
            <a:off x="193020" y="1906736"/>
            <a:ext cx="116445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>
                <a:solidFill>
                  <a:srgbClr val="EB6E11"/>
                </a:solidFill>
              </a:rPr>
              <a:t>Digitalisering</a:t>
            </a:r>
          </a:p>
          <a:p>
            <a:pPr algn="ctr"/>
            <a:r>
              <a:rPr lang="nl-NL" sz="3600" dirty="0">
                <a:solidFill>
                  <a:srgbClr val="EB6E11"/>
                </a:solidFill>
              </a:rPr>
              <a:t>Industrialisering</a:t>
            </a:r>
          </a:p>
          <a:p>
            <a:pPr algn="ctr"/>
            <a:r>
              <a:rPr lang="nl-NL" sz="3600" dirty="0">
                <a:solidFill>
                  <a:srgbClr val="EB6E11"/>
                </a:solidFill>
              </a:rPr>
              <a:t>Individualisering</a:t>
            </a:r>
          </a:p>
          <a:p>
            <a:pPr algn="ctr"/>
            <a:r>
              <a:rPr lang="nl-NL" sz="3600" dirty="0">
                <a:solidFill>
                  <a:srgbClr val="EB6E11"/>
                </a:solidFill>
              </a:rPr>
              <a:t>Secularisatie</a:t>
            </a:r>
          </a:p>
          <a:p>
            <a:pPr algn="ctr"/>
            <a:r>
              <a:rPr lang="nl-NL" sz="3600" dirty="0">
                <a:solidFill>
                  <a:srgbClr val="EB6E11"/>
                </a:solidFill>
              </a:rPr>
              <a:t>Diversiteit</a:t>
            </a:r>
          </a:p>
        </p:txBody>
      </p:sp>
    </p:spTree>
    <p:extLst>
      <p:ext uri="{BB962C8B-B14F-4D97-AF65-F5344CB8AC3E}">
        <p14:creationId xmlns:p14="http://schemas.microsoft.com/office/powerpoint/2010/main" val="1000237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Digitalisering – je kunt er niet meer omheen</a:t>
            </a:r>
            <a:endParaRPr lang="nl-NL" sz="3600" dirty="0">
              <a:solidFill>
                <a:srgbClr val="EB6E11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A289532-8611-4C55-84C4-3A87CDB5E46D}"/>
              </a:ext>
            </a:extLst>
          </p:cNvPr>
          <p:cNvSpPr txBox="1"/>
          <p:nvPr/>
        </p:nvSpPr>
        <p:spPr>
          <a:xfrm>
            <a:off x="184056" y="1906736"/>
            <a:ext cx="11644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>
                <a:solidFill>
                  <a:srgbClr val="EB6E11"/>
                </a:solidFill>
              </a:rPr>
              <a:t>Tekst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9545C62-41BC-465A-B434-FD0733A583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48640"/>
            <a:ext cx="10972800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89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rapport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A289532-8611-4C55-84C4-3A87CDB5E46D}"/>
              </a:ext>
            </a:extLst>
          </p:cNvPr>
          <p:cNvSpPr txBox="1"/>
          <p:nvPr/>
        </p:nvSpPr>
        <p:spPr>
          <a:xfrm>
            <a:off x="193020" y="1906736"/>
            <a:ext cx="116445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>
                <a:solidFill>
                  <a:srgbClr val="EB6E11"/>
                </a:solidFill>
              </a:rPr>
              <a:t>Digitalisering</a:t>
            </a:r>
            <a:r>
              <a:rPr lang="nl-NL" sz="3600" dirty="0">
                <a:solidFill>
                  <a:srgbClr val="EB6E11"/>
                </a:solidFill>
              </a:rPr>
              <a:t> </a:t>
            </a: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Informatie overal beschikbaar</a:t>
            </a: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Beeldmaatschappij</a:t>
            </a: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Klant verwacht instant reactie</a:t>
            </a:r>
          </a:p>
          <a:p>
            <a:pPr marL="571500" indent="-571500" algn="ctr">
              <a:buFontTx/>
              <a:buChar char="-"/>
            </a:pPr>
            <a:endParaRPr lang="nl-NL" sz="3600" dirty="0">
              <a:solidFill>
                <a:srgbClr val="EB6E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735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Industrialisering – ver weg maar toch dichtbij</a:t>
            </a:r>
            <a:endParaRPr lang="nl-NL" sz="3600" dirty="0">
              <a:solidFill>
                <a:srgbClr val="EB6E11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A289532-8611-4C55-84C4-3A87CDB5E46D}"/>
              </a:ext>
            </a:extLst>
          </p:cNvPr>
          <p:cNvSpPr txBox="1"/>
          <p:nvPr/>
        </p:nvSpPr>
        <p:spPr>
          <a:xfrm>
            <a:off x="193020" y="1906736"/>
            <a:ext cx="11644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3600" dirty="0">
              <a:solidFill>
                <a:srgbClr val="EB6E11"/>
              </a:solidFill>
            </a:endParaRPr>
          </a:p>
          <a:p>
            <a:pPr marL="571500" indent="-571500" algn="ctr">
              <a:buFontTx/>
              <a:buChar char="-"/>
            </a:pPr>
            <a:endParaRPr lang="nl-NL" sz="3600" dirty="0">
              <a:solidFill>
                <a:srgbClr val="EB6E11"/>
              </a:solidFill>
            </a:endParaRPr>
          </a:p>
        </p:txBody>
      </p:sp>
      <p:pic>
        <p:nvPicPr>
          <p:cNvPr id="9" name="Afbeelding 8" descr="Afbeelding met tekst, teken&#10;&#10;Automatisch gegenereerde beschrijving">
            <a:extLst>
              <a:ext uri="{FF2B5EF4-FFF2-40B4-BE49-F238E27FC236}">
                <a16:creationId xmlns:a16="http://schemas.microsoft.com/office/drawing/2014/main" id="{91B82129-D24A-4A5A-BF68-267C8B969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152525"/>
            <a:ext cx="9753600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88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rapport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A289532-8611-4C55-84C4-3A87CDB5E46D}"/>
              </a:ext>
            </a:extLst>
          </p:cNvPr>
          <p:cNvSpPr txBox="1"/>
          <p:nvPr/>
        </p:nvSpPr>
        <p:spPr>
          <a:xfrm>
            <a:off x="193020" y="1906736"/>
            <a:ext cx="116445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3600" dirty="0">
              <a:solidFill>
                <a:srgbClr val="EB6E11"/>
              </a:solidFill>
            </a:endParaRPr>
          </a:p>
          <a:p>
            <a:pPr algn="ctr"/>
            <a:r>
              <a:rPr lang="nl-NL" sz="3600" b="1" dirty="0">
                <a:solidFill>
                  <a:srgbClr val="EB6E11"/>
                </a:solidFill>
              </a:rPr>
              <a:t>Industrialisering</a:t>
            </a: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Online verbinding</a:t>
            </a: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Online </a:t>
            </a:r>
            <a:r>
              <a:rPr lang="nl-NL" sz="3600" dirty="0" err="1">
                <a:solidFill>
                  <a:srgbClr val="EB6E11"/>
                </a:solidFill>
              </a:rPr>
              <a:t>communities</a:t>
            </a:r>
            <a:endParaRPr lang="nl-NL" sz="3600" dirty="0">
              <a:solidFill>
                <a:srgbClr val="EB6E11"/>
              </a:solidFill>
            </a:endParaRP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Ontzorgen</a:t>
            </a:r>
          </a:p>
        </p:txBody>
      </p:sp>
    </p:spTree>
    <p:extLst>
      <p:ext uri="{BB962C8B-B14F-4D97-AF65-F5344CB8AC3E}">
        <p14:creationId xmlns:p14="http://schemas.microsoft.com/office/powerpoint/2010/main" val="4239126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Individualisering – ieder heeft zijn eigen verhaal</a:t>
            </a:r>
            <a:endParaRPr lang="nl-NL" sz="3600" dirty="0">
              <a:solidFill>
                <a:srgbClr val="EB6E11"/>
              </a:solidFill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A289532-8611-4C55-84C4-3A87CDB5E46D}"/>
              </a:ext>
            </a:extLst>
          </p:cNvPr>
          <p:cNvSpPr txBox="1"/>
          <p:nvPr/>
        </p:nvSpPr>
        <p:spPr>
          <a:xfrm>
            <a:off x="193020" y="1906736"/>
            <a:ext cx="11644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3600" dirty="0">
              <a:solidFill>
                <a:srgbClr val="EB6E11"/>
              </a:solidFill>
            </a:endParaRPr>
          </a:p>
          <a:p>
            <a:pPr marL="571500" indent="-571500" algn="ctr">
              <a:buFontTx/>
              <a:buChar char="-"/>
            </a:pPr>
            <a:endParaRPr lang="nl-NL" sz="3600" dirty="0">
              <a:solidFill>
                <a:srgbClr val="EB6E11"/>
              </a:solidFill>
            </a:endParaRPr>
          </a:p>
        </p:txBody>
      </p:sp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3D231404-B60E-4B4B-B9F3-33A025968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215" y="0"/>
            <a:ext cx="7999569" cy="607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82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rapport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A289532-8611-4C55-84C4-3A87CDB5E46D}"/>
              </a:ext>
            </a:extLst>
          </p:cNvPr>
          <p:cNvSpPr txBox="1"/>
          <p:nvPr/>
        </p:nvSpPr>
        <p:spPr>
          <a:xfrm>
            <a:off x="193020" y="1906736"/>
            <a:ext cx="116445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3600" dirty="0">
              <a:solidFill>
                <a:srgbClr val="EB6E11"/>
              </a:solidFill>
            </a:endParaRPr>
          </a:p>
          <a:p>
            <a:pPr algn="ctr"/>
            <a:r>
              <a:rPr lang="nl-NL" sz="3600" b="1" dirty="0">
                <a:solidFill>
                  <a:srgbClr val="EB6E11"/>
                </a:solidFill>
              </a:rPr>
              <a:t>Individualisering</a:t>
            </a: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Persoonlijke benadering</a:t>
            </a: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Het individuele verhaal</a:t>
            </a:r>
          </a:p>
          <a:p>
            <a:pPr marL="571500" indent="-571500" algn="ctr">
              <a:buFontTx/>
              <a:buChar char="-"/>
            </a:pPr>
            <a:r>
              <a:rPr lang="nl-NL" sz="3600" dirty="0">
                <a:solidFill>
                  <a:srgbClr val="EB6E11"/>
                </a:solidFill>
              </a:rPr>
              <a:t>Ruimte voor eigen rituelen</a:t>
            </a:r>
          </a:p>
        </p:txBody>
      </p:sp>
    </p:spTree>
    <p:extLst>
      <p:ext uri="{BB962C8B-B14F-4D97-AF65-F5344CB8AC3E}">
        <p14:creationId xmlns:p14="http://schemas.microsoft.com/office/powerpoint/2010/main" val="3084391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13184</TotalTime>
  <Words>217</Words>
  <Application>Microsoft Office PowerPoint</Application>
  <PresentationFormat>Breedbeeld</PresentationFormat>
  <Paragraphs>51</Paragraphs>
  <Slides>15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LOB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LOB Wim van Midwoud</dc:creator>
  <cp:lastModifiedBy>e.kooistra@begraafplaats.nl</cp:lastModifiedBy>
  <cp:revision>69</cp:revision>
  <dcterms:created xsi:type="dcterms:W3CDTF">2015-11-03T13:04:55Z</dcterms:created>
  <dcterms:modified xsi:type="dcterms:W3CDTF">2022-04-08T14:12:55Z</dcterms:modified>
</cp:coreProperties>
</file>