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70" r:id="rId5"/>
    <p:sldId id="265" r:id="rId6"/>
    <p:sldId id="262" r:id="rId7"/>
    <p:sldId id="267" r:id="rId8"/>
    <p:sldId id="266" r:id="rId9"/>
    <p:sldId id="268" r:id="rId10"/>
    <p:sldId id="269" r:id="rId11"/>
    <p:sldId id="271" r:id="rId12"/>
    <p:sldId id="259" r:id="rId1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351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8111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8049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14135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699337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7165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04971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8566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974827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2717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293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667DAC-B579-4E43-97B3-9C6B33027B40}" type="datetimeFigureOut">
              <a:rPr lang="nl-NL" smtClean="0"/>
              <a:t>7-4-2022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02F4C-9495-46CD-B98F-5EC6CA4971A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59378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vimeo.com/484452339/120d1009fc" TargetMode="External"/><Relationship Id="rId4" Type="http://schemas.openxmlformats.org/officeDocument/2006/relationships/hyperlink" Target="https://www.begraafplaats.nl/de-begraafplaats/artikel/kwaliteit-na-de-dood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265" y="3676882"/>
            <a:ext cx="4799040" cy="29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50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59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3F03DAC-4648-41F9-8948-9E85BA80E288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Artikelen en video’s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D29C6E8-D016-4E51-8436-0F4262E4D2CB}"/>
              </a:ext>
            </a:extLst>
          </p:cNvPr>
          <p:cNvSpPr txBox="1">
            <a:spLocks/>
          </p:cNvSpPr>
          <p:nvPr/>
        </p:nvSpPr>
        <p:spPr>
          <a:xfrm>
            <a:off x="411061" y="2491598"/>
            <a:ext cx="11780939" cy="2071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200"/>
              </a:lnSpc>
            </a:pP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</a:pPr>
            <a:endParaRPr lang="nl-NL" sz="14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u="sng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https://www.begraafplaats.nl/de-begraafplaats/artikel/kwaliteit-na-de-dood/</a:t>
            </a:r>
            <a:endParaRPr lang="nl-NL" u="sng" dirty="0">
              <a:solidFill>
                <a:schemeClr val="tx1">
                  <a:lumMod val="65000"/>
                  <a:lumOff val="3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u="sng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https://vimeo.com/484452339/120d1009fc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</a:rPr>
              <a:t> </a:t>
            </a:r>
            <a:endParaRPr lang="nl-NL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>
              <a:lnSpc>
                <a:spcPts val="1200"/>
              </a:lnSpc>
            </a:pPr>
            <a:endParaRPr lang="nl-NL" sz="14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nl-N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4089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1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3F03DAC-4648-41F9-8948-9E85BA80E288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32233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ZIJN ER VRAGEN?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D29C6E8-D016-4E51-8436-0F4262E4D2CB}"/>
              </a:ext>
            </a:extLst>
          </p:cNvPr>
          <p:cNvSpPr txBox="1">
            <a:spLocks/>
          </p:cNvSpPr>
          <p:nvPr/>
        </p:nvSpPr>
        <p:spPr>
          <a:xfrm>
            <a:off x="411061" y="2491598"/>
            <a:ext cx="11780939" cy="20714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200"/>
              </a:lnSpc>
            </a:pP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</a:pPr>
            <a:endParaRPr lang="nl-NL" sz="1400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endParaRPr lang="nl-NL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nl-N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0349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1265" y="3676882"/>
            <a:ext cx="4799040" cy="2919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3490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B0E04FF-682E-4D5C-8F5F-7C47D7A42F96}"/>
              </a:ext>
            </a:extLst>
          </p:cNvPr>
          <p:cNvSpPr txBox="1"/>
          <p:nvPr/>
        </p:nvSpPr>
        <p:spPr>
          <a:xfrm>
            <a:off x="273703" y="421341"/>
            <a:ext cx="116445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nl-NL" sz="6600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nl-NL" sz="6600" dirty="0">
                <a:solidFill>
                  <a:schemeClr val="accent2">
                    <a:lumMod val="75000"/>
                  </a:schemeClr>
                </a:solidFill>
              </a:rPr>
              <a:t>Werkgroep klantvriendelijkheid</a:t>
            </a:r>
          </a:p>
          <a:p>
            <a:r>
              <a:rPr 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</a:p>
          <a:p>
            <a:endParaRPr lang="nl-NL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l-NL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Benno ten Brinke, Esmeralda Wagenaar, Mark Masereeuw</a:t>
            </a:r>
          </a:p>
          <a:p>
            <a:pPr algn="ctr"/>
            <a:endParaRPr lang="nl-NL" sz="3600" dirty="0">
              <a:solidFill>
                <a:srgbClr val="EB6E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003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1" y="80963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AFA589C-8285-47F9-A979-5A0DCCBC4719}"/>
              </a:ext>
            </a:extLst>
          </p:cNvPr>
          <p:cNvSpPr txBox="1"/>
          <p:nvPr/>
        </p:nvSpPr>
        <p:spPr>
          <a:xfrm>
            <a:off x="629174" y="383695"/>
            <a:ext cx="101821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chemeClr val="accent2">
                    <a:lumMod val="75000"/>
                  </a:schemeClr>
                </a:solidFill>
              </a:rPr>
              <a:t>   Klantgerichtheid </a:t>
            </a:r>
            <a:r>
              <a:rPr lang="nl-NL" sz="4400" b="1" dirty="0" err="1">
                <a:solidFill>
                  <a:schemeClr val="accent2">
                    <a:lumMod val="75000"/>
                  </a:schemeClr>
                </a:solidFill>
              </a:rPr>
              <a:t>vs</a:t>
            </a:r>
            <a:r>
              <a:rPr lang="nl-NL" sz="4400" b="1" dirty="0">
                <a:solidFill>
                  <a:schemeClr val="accent2">
                    <a:lumMod val="75000"/>
                  </a:schemeClr>
                </a:solidFill>
              </a:rPr>
              <a:t> Klantvriendelijkheid</a:t>
            </a:r>
            <a:endParaRPr lang="nl-NL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98AF43E0-AED7-4033-B616-6B5B8C9C4DB7}"/>
              </a:ext>
            </a:extLst>
          </p:cNvPr>
          <p:cNvSpPr txBox="1"/>
          <p:nvPr/>
        </p:nvSpPr>
        <p:spPr>
          <a:xfrm>
            <a:off x="9331" y="1600199"/>
            <a:ext cx="12173338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200" dirty="0"/>
              <a:t>SPREUK</a:t>
            </a:r>
          </a:p>
          <a:p>
            <a:endParaRPr lang="nl-NL" sz="3200" dirty="0">
              <a:solidFill>
                <a:schemeClr val="accent1"/>
              </a:solidFill>
            </a:endParaRPr>
          </a:p>
          <a:p>
            <a:pPr algn="ctr"/>
            <a:r>
              <a:rPr lang="nl-N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“wij zien onze klanten als gasten die uitgenodigd zijn voor een feest, </a:t>
            </a:r>
          </a:p>
          <a:p>
            <a:pPr algn="ctr"/>
            <a:r>
              <a:rPr lang="nl-N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en wij zijn de gastvrouwen en gastheren. </a:t>
            </a:r>
          </a:p>
          <a:p>
            <a:pPr algn="ctr"/>
            <a:endParaRPr lang="nl-NL" sz="3200" dirty="0">
              <a:solidFill>
                <a:schemeClr val="tx1">
                  <a:lumMod val="65000"/>
                  <a:lumOff val="35000"/>
                </a:schemeClr>
              </a:solidFill>
              <a:latin typeface="Lucida Calligraphy" panose="03010101010101010101" pitchFamily="66" charset="0"/>
            </a:endParaRPr>
          </a:p>
          <a:p>
            <a:pPr algn="ctr"/>
            <a:r>
              <a:rPr lang="nl-NL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Lucida Calligraphy" panose="03010101010101010101" pitchFamily="66" charset="0"/>
              </a:rPr>
              <a:t>Het is ons werk om ieder aspect van de klantervaring iedere dag een beetje beter te maken” </a:t>
            </a:r>
          </a:p>
        </p:txBody>
      </p:sp>
    </p:spTree>
    <p:extLst>
      <p:ext uri="{BB962C8B-B14F-4D97-AF65-F5344CB8AC3E}">
        <p14:creationId xmlns:p14="http://schemas.microsoft.com/office/powerpoint/2010/main" val="1000237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31" y="80963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9" name="Tekstvak 8">
            <a:extLst>
              <a:ext uri="{FF2B5EF4-FFF2-40B4-BE49-F238E27FC236}">
                <a16:creationId xmlns:a16="http://schemas.microsoft.com/office/drawing/2014/main" id="{EAFA589C-8285-47F9-A979-5A0DCCBC4719}"/>
              </a:ext>
            </a:extLst>
          </p:cNvPr>
          <p:cNvSpPr txBox="1"/>
          <p:nvPr/>
        </p:nvSpPr>
        <p:spPr>
          <a:xfrm>
            <a:off x="629174" y="383695"/>
            <a:ext cx="101821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chemeClr val="accent2">
                    <a:lumMod val="75000"/>
                  </a:schemeClr>
                </a:solidFill>
              </a:rPr>
              <a:t>   Klantgerichtheid </a:t>
            </a:r>
            <a:r>
              <a:rPr lang="nl-NL" sz="4400" b="1" dirty="0" err="1">
                <a:solidFill>
                  <a:schemeClr val="accent2">
                    <a:lumMod val="75000"/>
                  </a:schemeClr>
                </a:solidFill>
              </a:rPr>
              <a:t>vs</a:t>
            </a:r>
            <a:r>
              <a:rPr lang="nl-NL" sz="4400" b="1" dirty="0">
                <a:solidFill>
                  <a:schemeClr val="accent2">
                    <a:lumMod val="75000"/>
                  </a:schemeClr>
                </a:solidFill>
              </a:rPr>
              <a:t> Klantvriendelijkheid</a:t>
            </a:r>
            <a:endParaRPr lang="nl-NL" sz="4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195753" y="1959271"/>
            <a:ext cx="370875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de houding en interesse voor de klant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de werkwijze van de organisatie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10" name="Tekstvak 9"/>
          <p:cNvSpPr txBox="1"/>
          <p:nvPr/>
        </p:nvSpPr>
        <p:spPr>
          <a:xfrm>
            <a:off x="6291029" y="1970349"/>
            <a:ext cx="435197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de manier waarop klantgerichtheid wordt getoond en overgebracht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400" dirty="0"/>
              <a:t>alleen bij direct contact met de klant</a:t>
            </a:r>
          </a:p>
          <a:p>
            <a:endParaRPr lang="nl-NL" dirty="0"/>
          </a:p>
        </p:txBody>
      </p:sp>
      <p:cxnSp>
        <p:nvCxnSpPr>
          <p:cNvPr id="12" name="Rechte verbindingslijn met pijl 11"/>
          <p:cNvCxnSpPr/>
          <p:nvPr/>
        </p:nvCxnSpPr>
        <p:spPr>
          <a:xfrm>
            <a:off x="2909455" y="1041400"/>
            <a:ext cx="12788" cy="7810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Rechte verbindingslijn met pijl 13"/>
          <p:cNvCxnSpPr/>
          <p:nvPr/>
        </p:nvCxnSpPr>
        <p:spPr>
          <a:xfrm>
            <a:off x="8145407" y="1097268"/>
            <a:ext cx="12788" cy="7810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Klant centraal opereren is onmisbaar om jouw doel te bereiken - OrangeVall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814" y="3805076"/>
            <a:ext cx="4314114" cy="1950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2194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1C2D3CF6-E200-4D76-B32B-2656079F41B5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1689" cy="14489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 </a:t>
            </a:r>
            <a:r>
              <a:rPr lang="nl-NL" b="1" dirty="0">
                <a:solidFill>
                  <a:schemeClr val="accent2">
                    <a:lumMod val="75000"/>
                  </a:schemeClr>
                </a:solidFill>
              </a:rPr>
              <a:t>Klantgerichtheid en klantvriendelijkheid op de begraafplaats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32014D36-6668-4E3C-AD56-1FC30A748F8A}"/>
              </a:ext>
            </a:extLst>
          </p:cNvPr>
          <p:cNvSpPr txBox="1">
            <a:spLocks/>
          </p:cNvSpPr>
          <p:nvPr/>
        </p:nvSpPr>
        <p:spPr>
          <a:xfrm>
            <a:off x="478172" y="1737360"/>
            <a:ext cx="11165747" cy="4156901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endParaRPr lang="nl-NL" sz="3400" dirty="0"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nl-NL" sz="9600" dirty="0">
                <a:solidFill>
                  <a:schemeClr val="accent2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Waar wil je als organisatie voor staan en wat je geregeld moet hebben als je klantgericht en klantvriendelijk wilt zijn:</a:t>
            </a:r>
          </a:p>
          <a:p>
            <a:pPr>
              <a:lnSpc>
                <a:spcPct val="110000"/>
              </a:lnSpc>
            </a:pPr>
            <a:endParaRPr lang="nl-NL" sz="74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l">
              <a:lnSpc>
                <a:spcPct val="110000"/>
              </a:lnSpc>
              <a:buFont typeface="Symbol" panose="05050102010706020507" pitchFamily="18" charset="2"/>
              <a:buChar char="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Duidelijke visie over de positie van de klant binnen de organisatie. Het is de begraafplaats van de bezoeker/klant, de klant is koning.</a:t>
            </a:r>
          </a:p>
          <a:p>
            <a:pPr marL="342900" indent="-342900" algn="l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Continu sturen op verbetering, altijd feedback halen bij uitvaartverzorgers, bezoekers  en inspelen op veranderingen op het vakgebied. Onderhoud contacten met collega’s en doe bij elkaar ideeën op.</a:t>
            </a:r>
          </a:p>
          <a:p>
            <a:pPr marL="342900" indent="-342900" algn="l">
              <a:lnSpc>
                <a:spcPct val="100000"/>
              </a:lnSpc>
              <a:buFont typeface="Symbol" panose="05050102010706020507" pitchFamily="18" charset="2"/>
              <a:buChar char="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Heb (oprechte) interesse in de klant. De klant staat centraal, gesprekken voeren met nabestaanden en enquêtes voeren</a:t>
            </a:r>
          </a:p>
          <a:p>
            <a:pPr>
              <a:lnSpc>
                <a:spcPct val="200000"/>
              </a:lnSpc>
              <a:spcAft>
                <a:spcPts val="600"/>
              </a:spcAft>
            </a:pPr>
            <a:r>
              <a:rPr lang="nl-NL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1747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ACB45008-C37C-44C7-98EC-F91CE35DF53E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04595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Praktijkervaringen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0529682B-B02D-4943-87B7-5FD453EB6494}"/>
              </a:ext>
            </a:extLst>
          </p:cNvPr>
          <p:cNvSpPr txBox="1">
            <a:spLocks/>
          </p:cNvSpPr>
          <p:nvPr/>
        </p:nvSpPr>
        <p:spPr>
          <a:xfrm>
            <a:off x="671119" y="1398494"/>
            <a:ext cx="11247178" cy="449576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begraafplaats is niet van ons, bezoekers moeten het gevoel hebben dat ze welkom zijn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èn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dat de begraafplaats HUN begraafplaats is. </a:t>
            </a:r>
          </a:p>
          <a:p>
            <a:pPr algn="l">
              <a:lnSpc>
                <a:spcPct val="11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Uitgangspunten die daarbij passen zijn:</a:t>
            </a: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•	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begraafplaats van de levenden zijn, 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zichtbaar zijn voor bezoekers,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traffic op de begraafplaats houden, 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warme zakelijkheid, 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het directe onderwerp dood vermijden dit wil het grootste deel van het publiek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liever vermijden, 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constant de behoefte van onze bezoekers meten, </a:t>
            </a: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inspraak van bezoekers en uitvaartverzorgers en </a:t>
            </a:r>
            <a:r>
              <a:rPr lang="nl-NL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evt</a:t>
            </a:r>
            <a:r>
              <a:rPr lang="nl-NL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andere derden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89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5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3B6D02F4-4B9A-443C-925F-0648446C8DCF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10136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Praktijkervaringen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A4F6637D-B3BE-46A1-963C-6225753B53B2}"/>
              </a:ext>
            </a:extLst>
          </p:cNvPr>
          <p:cNvSpPr txBox="1">
            <a:spLocks/>
          </p:cNvSpPr>
          <p:nvPr/>
        </p:nvSpPr>
        <p:spPr>
          <a:xfrm>
            <a:off x="1103990" y="1474004"/>
            <a:ext cx="10883877" cy="4686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200"/>
              </a:lnSpc>
            </a:pPr>
            <a:endParaRPr lang="nl-NL" sz="20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spreuk of slogan te bedenken.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luisterend oor.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de begraafplaats is meer een plek voor de levenden.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bezoekers zijn divers, toegankelijk, informatie, bereikbaarheid waterpunten 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en afvalpunten.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schroom niet om eens te vragen aan je bezoekers waar ze tegenaan lopen,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	verbeterpunten.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zichtbaar en aanspreekbaar zijn.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organiseer activiteiten of momenten voor bezoekers.</a:t>
            </a:r>
          </a:p>
          <a:p>
            <a:pPr algn="l">
              <a:lnSpc>
                <a:spcPct val="1000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•	direct contact met de betrokkenen.</a:t>
            </a:r>
          </a:p>
          <a:p>
            <a:pPr algn="l">
              <a:lnSpc>
                <a:spcPts val="1200"/>
              </a:lnSpc>
            </a:pPr>
            <a:endParaRPr lang="nl-NL" sz="20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200"/>
              </a:lnSpc>
            </a:pPr>
            <a:r>
              <a:rPr lang="nl-NL" sz="1800" dirty="0">
                <a:solidFill>
                  <a:schemeClr val="accent1"/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28235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59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3F03DAC-4648-41F9-8948-9E85BA80E288}"/>
              </a:ext>
            </a:extLst>
          </p:cNvPr>
          <p:cNvSpPr txBox="1">
            <a:spLocks/>
          </p:cNvSpPr>
          <p:nvPr/>
        </p:nvSpPr>
        <p:spPr>
          <a:xfrm>
            <a:off x="1097280" y="286603"/>
            <a:ext cx="10058400" cy="86479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Communicatie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D29C6E8-D016-4E51-8436-0F4262E4D2CB}"/>
              </a:ext>
            </a:extLst>
          </p:cNvPr>
          <p:cNvSpPr txBox="1">
            <a:spLocks/>
          </p:cNvSpPr>
          <p:nvPr/>
        </p:nvSpPr>
        <p:spPr>
          <a:xfrm>
            <a:off x="1020101" y="2549984"/>
            <a:ext cx="10212758" cy="361191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tone</a:t>
            </a: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nl-NL" sz="9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voice</a:t>
            </a:r>
            <a:endParaRPr lang="nl-NL" sz="9200" dirty="0">
              <a:solidFill>
                <a:schemeClr val="tx1">
                  <a:lumMod val="65000"/>
                  <a:lumOff val="3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informeren en signaleren.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uitvaartondernemers zijn cruciaal.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website , digitale nieuwsbrieven.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“hoe zichtbaar zijn wij voor de mensen “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Facebook, Flyers, ( digitale ) nieuwsbrieven, mondeling </a:t>
            </a:r>
            <a:r>
              <a:rPr lang="nl-NL" sz="9200" dirty="0" err="1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dmv</a:t>
            </a: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gastvrouwen</a:t>
            </a:r>
          </a:p>
          <a:p>
            <a:pPr algn="l">
              <a:lnSpc>
                <a:spcPct val="100000"/>
              </a:lnSpc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of  uitvaartondernemers, website, artikelen in de ( lokale ) krant of TV en</a:t>
            </a:r>
          </a:p>
          <a:p>
            <a:pPr algn="l">
              <a:lnSpc>
                <a:spcPct val="100000"/>
              </a:lnSpc>
            </a:pPr>
            <a:r>
              <a:rPr lang="nl-NL" sz="92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mond op mond reclame.                                                          </a:t>
            </a:r>
          </a:p>
          <a:p>
            <a:pPr algn="l">
              <a:lnSpc>
                <a:spcPts val="1200"/>
              </a:lnSpc>
            </a:pP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nl-N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Hoe vind je je brand tone of voice?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005" y="1035508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677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559" y="0"/>
            <a:ext cx="12192000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>
            <a:off x="-9331" y="6161903"/>
            <a:ext cx="12192000" cy="696097"/>
          </a:xfrm>
          <a:prstGeom prst="rect">
            <a:avLst/>
          </a:prstGeom>
          <a:solidFill>
            <a:schemeClr val="bg2">
              <a:lumMod val="75000"/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4000" dirty="0"/>
              <a:t>   </a:t>
            </a:r>
            <a:r>
              <a:rPr lang="nl-NL" sz="3600" dirty="0">
                <a:solidFill>
                  <a:srgbClr val="EB6E11"/>
                </a:solidFill>
              </a:rPr>
              <a:t>Werkgroep rapport </a:t>
            </a:r>
            <a:r>
              <a:rPr lang="nl-NL" sz="3600" dirty="0" err="1">
                <a:solidFill>
                  <a:srgbClr val="EB6E11"/>
                </a:solidFill>
              </a:rPr>
              <a:t>‘de</a:t>
            </a:r>
            <a:r>
              <a:rPr lang="nl-NL" sz="3600" dirty="0">
                <a:solidFill>
                  <a:srgbClr val="EB6E11"/>
                </a:solidFill>
              </a:rPr>
              <a:t> Begraafplaats van de Toekomst’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1322" y="5988193"/>
            <a:ext cx="1106975" cy="673410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C3F03DAC-4648-41F9-8948-9E85BA80E288}"/>
              </a:ext>
            </a:extLst>
          </p:cNvPr>
          <p:cNvSpPr txBox="1">
            <a:spLocks/>
          </p:cNvSpPr>
          <p:nvPr/>
        </p:nvSpPr>
        <p:spPr>
          <a:xfrm>
            <a:off x="1097280" y="38524"/>
            <a:ext cx="10058400" cy="10838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b="1" u="sng" dirty="0">
                <a:solidFill>
                  <a:schemeClr val="accent2">
                    <a:lumMod val="75000"/>
                  </a:schemeClr>
                </a:solidFill>
              </a:rPr>
              <a:t>Tips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7D29C6E8-D016-4E51-8436-0F4262E4D2CB}"/>
              </a:ext>
            </a:extLst>
          </p:cNvPr>
          <p:cNvSpPr txBox="1">
            <a:spLocks/>
          </p:cNvSpPr>
          <p:nvPr/>
        </p:nvSpPr>
        <p:spPr>
          <a:xfrm>
            <a:off x="392765" y="1296074"/>
            <a:ext cx="11780939" cy="486582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200"/>
              </a:lnSpc>
            </a:pPr>
            <a:endParaRPr lang="nl-NL" sz="18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Denk in mogelijkheden.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Luister naar de vraag achter de vraag. Waarom wil iemand iets afwijkend en bedenk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welke mogelijkheden er zijn om (deels) tegemoet te komen aan de wens.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Leg contact met uitvaartondernemers, wees actief in het delen van informatie, vraag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naar wensen die leven bij hun klanten en bekijk wat te realiseren is.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Altijd bereikbaar zijn als beheerder/begraafplaats voor vragen en/of klachten en zorg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voor een snelle afhandeling.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Zorg dat een beheerder aanwezig is bij elke uitvaart zodat direct ingespeeld kan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worden op vragen.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Wees zichtbaar en representatief, dit geldt voor alle medewerkers op de begraafplaats. 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Groet bezoekers en zorg dat bezoekers zich welkom en gezien voelen.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etrek bezoekers bij wijzigingen op de begraafplaats, veel mensen vinden het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een eer om iets te mogen doen op de begraafplaats.</a:t>
            </a:r>
          </a:p>
          <a:p>
            <a:pPr marL="285750" lvl="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Vergroot je netwerk, iedere bezoeker van de begraafplaats, ook de liefhebber van </a:t>
            </a:r>
          </a:p>
          <a:p>
            <a:pPr lvl="0" algn="l">
              <a:lnSpc>
                <a:spcPts val="1200"/>
              </a:lnSpc>
            </a:pPr>
            <a:r>
              <a:rPr lang="nl-NL" sz="96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   bijv. korstmossen,  kan een ambassadeur van jouw begraafplaats worden.</a:t>
            </a:r>
          </a:p>
          <a:p>
            <a:pPr marL="285750" indent="-285750" algn="l">
              <a:lnSpc>
                <a:spcPts val="1200"/>
              </a:lnSpc>
              <a:buFont typeface="Arial" panose="020B0604020202020204" pitchFamily="34" charset="0"/>
              <a:buChar char="•"/>
            </a:pPr>
            <a:endParaRPr lang="nl-NL" sz="1400" dirty="0">
              <a:solidFill>
                <a:schemeClr val="tx1">
                  <a:lumMod val="65000"/>
                  <a:lumOff val="35000"/>
                </a:schemeClr>
              </a:solidFill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ts val="1200"/>
              </a:lnSpc>
            </a:pPr>
            <a:r>
              <a:rPr lang="nl-NL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nl-NL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155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13292</TotalTime>
  <Words>751</Words>
  <Application>Microsoft Office PowerPoint</Application>
  <PresentationFormat>Breedbeeld</PresentationFormat>
  <Paragraphs>103</Paragraphs>
  <Slides>12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Corbel</vt:lpstr>
      <vt:lpstr>Lucida Calligraphy</vt:lpstr>
      <vt:lpstr>Symbol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LOB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LOB Wim van Midwoud</dc:creator>
  <cp:lastModifiedBy>e.kooistra@begraafplaats.nl</cp:lastModifiedBy>
  <cp:revision>76</cp:revision>
  <dcterms:created xsi:type="dcterms:W3CDTF">2015-11-03T13:04:55Z</dcterms:created>
  <dcterms:modified xsi:type="dcterms:W3CDTF">2022-04-07T13:36:47Z</dcterms:modified>
</cp:coreProperties>
</file>